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6800" cy="30279975"/>
  <p:notesSz cx="6858000" cy="9144000"/>
  <p:defaultTextStyle>
    <a:defPPr>
      <a:defRPr lang="en-US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6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42" autoAdjust="0"/>
    <p:restoredTop sz="97438" autoAdjust="0"/>
  </p:normalViewPr>
  <p:slideViewPr>
    <p:cSldViewPr>
      <p:cViewPr varScale="1">
        <p:scale>
          <a:sx n="29" d="100"/>
          <a:sy n="29" d="100"/>
        </p:scale>
        <p:origin x="1526" y="144"/>
      </p:cViewPr>
      <p:guideLst>
        <p:guide orient="horz" pos="9537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797D3-F802-4B92-BAE9-7A464BB0221B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1EF595-0B7A-439E-8741-6706BCF6B9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796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1EF595-0B7A-439E-8741-6706BCF6B91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634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010" y="9406420"/>
            <a:ext cx="18178780" cy="64905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05ACC-63F3-4B3D-8633-A979CA6D7599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E975-BB76-4FFB-9D6E-30D09F7B8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76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05ACC-63F3-4B3D-8633-A979CA6D7599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E975-BB76-4FFB-9D6E-30D09F7B8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8644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5430" y="1212605"/>
            <a:ext cx="4812030" cy="2583610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340" y="1212605"/>
            <a:ext cx="14079643" cy="2583610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05ACC-63F3-4B3D-8633-A979CA6D7599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E975-BB76-4FFB-9D6E-30D09F7B8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25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05ACC-63F3-4B3D-8633-A979CA6D7599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E975-BB76-4FFB-9D6E-30D09F7B8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095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410" y="19457690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410" y="12833948"/>
            <a:ext cx="1817878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05ACC-63F3-4B3D-8633-A979CA6D7599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E975-BB76-4FFB-9D6E-30D09F7B8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997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340" y="7065330"/>
            <a:ext cx="9445837" cy="19983384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71623" y="7065330"/>
            <a:ext cx="9445837" cy="19983384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05ACC-63F3-4B3D-8633-A979CA6D7599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E975-BB76-4FFB-9D6E-30D09F7B8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401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6777950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340" y="9602677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4198" y="6777950"/>
            <a:ext cx="9453263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4198" y="9602677"/>
            <a:ext cx="9453263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05ACC-63F3-4B3D-8633-A979CA6D7599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E975-BB76-4FFB-9D6E-30D09F7B8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100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05ACC-63F3-4B3D-8633-A979CA6D7599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E975-BB76-4FFB-9D6E-30D09F7B8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280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05ACC-63F3-4B3D-8633-A979CA6D7599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E975-BB76-4FFB-9D6E-30D09F7B8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26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1" y="1205591"/>
            <a:ext cx="7036110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1645" y="1205594"/>
            <a:ext cx="11955815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341" y="6336367"/>
            <a:ext cx="7036110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05ACC-63F3-4B3D-8633-A979CA6D7599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E975-BB76-4FFB-9D6E-30D09F7B8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900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962" y="21195982"/>
            <a:ext cx="12832080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962" y="2705572"/>
            <a:ext cx="12832080" cy="18167985"/>
          </a:xfrm>
        </p:spPr>
        <p:txBody>
          <a:bodyPr/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962" y="23698288"/>
            <a:ext cx="12832080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05ACC-63F3-4B3D-8633-A979CA6D7599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E975-BB76-4FFB-9D6E-30D09F7B8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03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  <a:prstGeom prst="rect">
            <a:avLst/>
          </a:prstGeom>
        </p:spPr>
        <p:txBody>
          <a:bodyPr vert="horz" lIns="295232" tIns="147616" rIns="295232" bIns="147616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7065330"/>
            <a:ext cx="19248120" cy="19983384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9340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05ACC-63F3-4B3D-8633-A979CA6D7599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07157" y="28065053"/>
            <a:ext cx="6772487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27207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3E975-BB76-4FFB-9D6E-30D09F7B86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527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323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auto">
          <a:xfrm>
            <a:off x="553416" y="636312"/>
            <a:ext cx="20469225" cy="3587750"/>
          </a:xfrm>
          <a:custGeom>
            <a:avLst/>
            <a:gdLst>
              <a:gd name="T0" fmla="*/ 0 w 10277061"/>
              <a:gd name="T1" fmla="*/ 0 h 2584174"/>
              <a:gd name="T2" fmla="*/ 9780105 w 10277061"/>
              <a:gd name="T3" fmla="*/ 0 h 2584174"/>
              <a:gd name="T4" fmla="*/ 10277061 w 10277061"/>
              <a:gd name="T5" fmla="*/ 457200 h 2584174"/>
              <a:gd name="T6" fmla="*/ 10277061 w 10277061"/>
              <a:gd name="T7" fmla="*/ 2584174 h 2584174"/>
              <a:gd name="T8" fmla="*/ 437322 w 10277061"/>
              <a:gd name="T9" fmla="*/ 2584174 h 2584174"/>
              <a:gd name="T10" fmla="*/ 0 w 10277061"/>
              <a:gd name="T11" fmla="*/ 2146853 h 2584174"/>
              <a:gd name="T12" fmla="*/ 0 w 10277061"/>
              <a:gd name="T13" fmla="*/ 0 h 2584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277061" h="2584174">
                <a:moveTo>
                  <a:pt x="0" y="0"/>
                </a:moveTo>
                <a:lnTo>
                  <a:pt x="9780105" y="0"/>
                </a:lnTo>
                <a:lnTo>
                  <a:pt x="10277061" y="457200"/>
                </a:lnTo>
                <a:lnTo>
                  <a:pt x="10277061" y="2584174"/>
                </a:lnTo>
                <a:lnTo>
                  <a:pt x="437322" y="2584174"/>
                </a:lnTo>
                <a:lnTo>
                  <a:pt x="0" y="2146853"/>
                </a:lnTo>
                <a:lnTo>
                  <a:pt x="0" y="0"/>
                </a:lnTo>
                <a:close/>
              </a:path>
            </a:pathLst>
          </a:custGeom>
          <a:solidFill>
            <a:srgbClr val="002664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7" name="Picture 3" descr="COSDdarkblu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63" y="854067"/>
            <a:ext cx="3288890" cy="1714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387478" y="934762"/>
            <a:ext cx="8783638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55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Poster </a:t>
            </a:r>
            <a:r>
              <a:rPr kumimoji="0" lang="fr-FR" altLang="en-US" sz="55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Title</a:t>
            </a:r>
            <a:r>
              <a:rPr kumimoji="0" lang="fr-FR" altLang="en-US" sz="55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, Calibri / size 55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336803" y="2034531"/>
            <a:ext cx="6910388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36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Garamond" pitchFamily="18" charset="0"/>
                <a:cs typeface="Arial" pitchFamily="34" charset="0"/>
              </a:rPr>
              <a:t>Problematic</a:t>
            </a:r>
            <a:r>
              <a:rPr kumimoji="0" lang="fr-FR" altLang="en-US" sz="36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Garamond" pitchFamily="18" charset="0"/>
                <a:cs typeface="Arial" pitchFamily="34" charset="0"/>
              </a:rPr>
              <a:t>, Garamond/size 36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 descr="EISC_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0007" y="1973564"/>
            <a:ext cx="2096839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031" name="Picture 7" descr="44_digital_logo_white_LO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9316" y="666379"/>
            <a:ext cx="1985963" cy="1033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005853" y="6400524"/>
            <a:ext cx="19559588" cy="2566988"/>
          </a:xfrm>
          <a:prstGeom prst="rect">
            <a:avLst/>
          </a:prstGeom>
          <a:solidFill>
            <a:srgbClr val="9BD7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180000" tIns="180000" rIns="180000" bIns="180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Summary, (why is it innovative, why is it a stake for ESA, the space sector or the society etc.)  Calibri / size 28 -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1388441" y="9408837"/>
            <a:ext cx="2962275" cy="863600"/>
          </a:xfrm>
          <a:prstGeom prst="rightArrowCallout">
            <a:avLst>
              <a:gd name="adj1" fmla="val 25000"/>
              <a:gd name="adj2" fmla="val 25000"/>
              <a:gd name="adj3" fmla="val 57169"/>
              <a:gd name="adj4" fmla="val 66667"/>
            </a:avLst>
          </a:prstGeom>
          <a:solidFill>
            <a:srgbClr val="002664"/>
          </a:solidFill>
          <a:ln w="9525" algn="in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Key words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4549153" y="9556474"/>
            <a:ext cx="834390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BD7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2800" b="1" i="0" u="none" strike="noStrike" cap="none" normalizeH="0" baseline="0">
                <a:ln>
                  <a:noFill/>
                </a:ln>
                <a:solidFill>
                  <a:srgbClr val="0E285E"/>
                </a:solidFill>
                <a:effectLst/>
                <a:latin typeface="Calibri" pitchFamily="34" charset="0"/>
                <a:cs typeface="Arial" pitchFamily="34" charset="0"/>
              </a:rPr>
              <a:t>Key word 1, key word  2, Calibri Bold / size 28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35" name="AutoShape 11"/>
          <p:cNvCxnSpPr>
            <a:cxnSpLocks noChangeShapeType="1"/>
          </p:cNvCxnSpPr>
          <p:nvPr/>
        </p:nvCxnSpPr>
        <p:spPr bwMode="auto">
          <a:xfrm flipV="1">
            <a:off x="1061416" y="10728049"/>
            <a:ext cx="19502437" cy="0"/>
          </a:xfrm>
          <a:prstGeom prst="straightConnector1">
            <a:avLst/>
          </a:prstGeom>
          <a:noFill/>
          <a:ln w="50800" cap="rnd">
            <a:solidFill>
              <a:srgbClr val="002664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cxn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1037603" y="11196362"/>
            <a:ext cx="6040438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549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3600" b="1" i="0" u="none" strike="noStrike" cap="none" normalizeH="0" baseline="0">
                <a:ln>
                  <a:noFill/>
                </a:ln>
                <a:solidFill>
                  <a:srgbClr val="00549F"/>
                </a:solidFill>
                <a:effectLst/>
                <a:latin typeface="Calibri" pitchFamily="34" charset="0"/>
                <a:cs typeface="Arial" pitchFamily="34" charset="0"/>
              </a:rPr>
              <a:t>Subsection title / size 36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1029666" y="11828187"/>
            <a:ext cx="2224087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549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6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Subtitle / size 26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1034428" y="12601299"/>
            <a:ext cx="6029325" cy="4482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549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18000" tIns="18000" rIns="18000" bIns="18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Paragraphs, always respecting the layout, fonts, sizes and spacing - (with or without indent)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Calibri / size 20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You can display up to 3 illustrations, located at your convenience in the three columns.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9" name="Picture 15" descr="5 - participation criteria (1)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878" y="17511437"/>
            <a:ext cx="6429375" cy="2855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2082178" y="20435612"/>
            <a:ext cx="3944938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549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alibri" pitchFamily="34" charset="0"/>
                <a:cs typeface="Arial" pitchFamily="34" charset="0"/>
              </a:rPr>
              <a:t>Picture’s caption  : Calibri italic  / size  18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1040778" y="21256349"/>
            <a:ext cx="2224088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549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6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Subtitle /</a:t>
            </a:r>
            <a:r>
              <a:rPr kumimoji="0" lang="en-GB" altLang="en-US" sz="2600" b="0" i="0" u="none" strike="noStrike" cap="none" normalizeH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6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size 26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1045541" y="21897699"/>
            <a:ext cx="6029325" cy="761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549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18000" tIns="18000" rIns="18000" bIns="18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7768603" y="11175724"/>
            <a:ext cx="548005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549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3600" b="1" i="0" u="none" strike="noStrike" cap="none" normalizeH="0" baseline="0">
                <a:ln>
                  <a:noFill/>
                </a:ln>
                <a:solidFill>
                  <a:srgbClr val="00549F"/>
                </a:solidFill>
                <a:effectLst/>
                <a:latin typeface="Calibri" pitchFamily="34" charset="0"/>
                <a:cs typeface="Arial" pitchFamily="34" charset="0"/>
              </a:rPr>
              <a:t>Subsection title / size 36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7773366" y="11828187"/>
            <a:ext cx="2224087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549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6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Subtitle / size 26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 Box 21"/>
          <p:cNvSpPr txBox="1">
            <a:spLocks noChangeArrowheads="1"/>
          </p:cNvSpPr>
          <p:nvPr/>
        </p:nvSpPr>
        <p:spPr bwMode="auto">
          <a:xfrm>
            <a:off x="7778128" y="12475888"/>
            <a:ext cx="6029325" cy="520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549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18000" tIns="18000" rIns="18000" bIns="18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endParaRPr kumimoji="0" lang="fr-FR" altLang="en-US" sz="2000" b="0" i="0" u="none" strike="noStrike" cap="none" normalizeH="0" baseline="0" dirty="0">
              <a:ln>
                <a:noFill/>
              </a:ln>
              <a:solidFill>
                <a:srgbClr val="002664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22"/>
          <p:cNvSpPr txBox="1">
            <a:spLocks noChangeArrowheads="1"/>
          </p:cNvSpPr>
          <p:nvPr/>
        </p:nvSpPr>
        <p:spPr bwMode="auto">
          <a:xfrm>
            <a:off x="7787653" y="17879737"/>
            <a:ext cx="6011863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549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3600" b="1" i="0" u="none" strike="noStrike" cap="none" normalizeH="0" baseline="0" dirty="0">
                <a:ln>
                  <a:noFill/>
                </a:ln>
                <a:solidFill>
                  <a:srgbClr val="00549F"/>
                </a:solidFill>
                <a:effectLst/>
                <a:latin typeface="Calibri" pitchFamily="34" charset="0"/>
                <a:cs typeface="Arial" pitchFamily="34" charset="0"/>
              </a:rPr>
              <a:t>Subsection title / size 36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7792416" y="18589349"/>
            <a:ext cx="2224087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549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6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Subtitle / size 26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7778128" y="19211649"/>
            <a:ext cx="6029325" cy="6492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549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18000" tIns="18000" rIns="18000" bIns="18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endParaRPr kumimoji="0" lang="fr-FR" altLang="en-US" sz="2000" b="0" i="0" u="none" strike="noStrike" cap="none" normalizeH="0" baseline="0" dirty="0">
              <a:ln>
                <a:noFill/>
              </a:ln>
              <a:solidFill>
                <a:srgbClr val="002664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9" name="Picture 25" descr="RepartitionAg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23" b="14609"/>
          <a:stretch>
            <a:fillRect/>
          </a:stretch>
        </p:blipFill>
        <p:spPr bwMode="auto">
          <a:xfrm>
            <a:off x="14255128" y="11318600"/>
            <a:ext cx="5435899" cy="4041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22" name="Text Box 26"/>
          <p:cNvSpPr txBox="1">
            <a:spLocks noChangeArrowheads="1"/>
          </p:cNvSpPr>
          <p:nvPr/>
        </p:nvSpPr>
        <p:spPr bwMode="auto">
          <a:xfrm>
            <a:off x="14570076" y="16304538"/>
            <a:ext cx="5959475" cy="9852669"/>
          </a:xfrm>
          <a:prstGeom prst="rect">
            <a:avLst/>
          </a:prstGeom>
          <a:solidFill>
            <a:srgbClr val="9BD7FF"/>
          </a:solidFill>
          <a:ln w="9525" algn="in">
            <a:solidFill>
              <a:srgbClr val="00338D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180000" tIns="180000" rIns="180000" bIns="180000" numCol="1" anchor="t" anchorCtr="0" compatLnSpc="1">
            <a:prstTxWarp prst="textNoShape">
              <a:avLst/>
            </a:prstTxWarp>
          </a:bodyPr>
          <a:lstStyle/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fr-FR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Conclusion 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Calibri / size 26 -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2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endParaRPr kumimoji="0" lang="en-GB" altLang="en-US" sz="2800" b="0" i="0" u="none" strike="noStrike" cap="none" normalizeH="0" baseline="0" dirty="0">
              <a:ln>
                <a:noFill/>
              </a:ln>
              <a:solidFill>
                <a:srgbClr val="002664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2800" dirty="0" err="1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xoxoxox</a:t>
            </a:r>
            <a:r>
              <a:rPr lang="en-GB" altLang="en-US" sz="2800" dirty="0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GB" altLang="en-US" sz="2800" dirty="0" err="1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xoxoxox</a:t>
            </a:r>
            <a:r>
              <a:rPr lang="en-GB" altLang="en-US" sz="2800" dirty="0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GB" altLang="en-US" sz="2800" dirty="0" err="1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xox</a:t>
            </a:r>
            <a:r>
              <a:rPr lang="en-GB" altLang="en-US" sz="2800" dirty="0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GB" altLang="en-US" sz="2800" dirty="0" err="1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xox</a:t>
            </a:r>
            <a:r>
              <a:rPr lang="en-GB" altLang="en-US" sz="2800" dirty="0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GB" altLang="en-US" sz="2800" dirty="0" err="1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xoxoxox</a:t>
            </a:r>
            <a:r>
              <a:rPr lang="en-GB" altLang="en-US" sz="2800" dirty="0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GB" altLang="en-US" sz="2800" dirty="0" err="1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xoxox</a:t>
            </a:r>
            <a:endParaRPr lang="en-US" altLang="en-US" sz="2800" dirty="0">
              <a:solidFill>
                <a:srgbClr val="002664"/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051" name="Picture 27" descr="5 - participation criteria (2)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47" r="-592" b="4526"/>
          <a:stretch>
            <a:fillRect/>
          </a:stretch>
        </p:blipFill>
        <p:spPr bwMode="auto">
          <a:xfrm>
            <a:off x="7720978" y="26077587"/>
            <a:ext cx="6143625" cy="291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23" name="Text Box 28"/>
          <p:cNvSpPr txBox="1">
            <a:spLocks noChangeArrowheads="1"/>
          </p:cNvSpPr>
          <p:nvPr/>
        </p:nvSpPr>
        <p:spPr bwMode="auto">
          <a:xfrm>
            <a:off x="8844928" y="29217662"/>
            <a:ext cx="3944938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549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1" u="none" strike="noStrike" cap="none" normalizeH="0" baseline="0">
                <a:ln>
                  <a:noFill/>
                </a:ln>
                <a:solidFill>
                  <a:srgbClr val="808080"/>
                </a:solidFill>
                <a:effectLst/>
                <a:latin typeface="Calibri" pitchFamily="34" charset="0"/>
                <a:cs typeface="Arial" pitchFamily="34" charset="0"/>
              </a:rPr>
              <a:t>Picture’s caption  : Calibri italic  / size  18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Oval 29"/>
          <p:cNvSpPr>
            <a:spLocks noChangeArrowheads="1"/>
          </p:cNvSpPr>
          <p:nvPr/>
        </p:nvSpPr>
        <p:spPr bwMode="auto">
          <a:xfrm>
            <a:off x="17409492" y="5172646"/>
            <a:ext cx="252412" cy="179388"/>
          </a:xfrm>
          <a:prstGeom prst="ellipse">
            <a:avLst/>
          </a:prstGeom>
          <a:noFill/>
          <a:ln w="19050" algn="in">
            <a:solidFill>
              <a:srgbClr val="0026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Oval 30"/>
          <p:cNvSpPr>
            <a:spLocks noChangeArrowheads="1"/>
          </p:cNvSpPr>
          <p:nvPr/>
        </p:nvSpPr>
        <p:spPr bwMode="auto">
          <a:xfrm>
            <a:off x="17700004" y="5172646"/>
            <a:ext cx="252413" cy="179388"/>
          </a:xfrm>
          <a:prstGeom prst="ellipse">
            <a:avLst/>
          </a:prstGeom>
          <a:noFill/>
          <a:ln w="19050" algn="in">
            <a:solidFill>
              <a:srgbClr val="0026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Oval 31"/>
          <p:cNvSpPr>
            <a:spLocks noChangeArrowheads="1"/>
          </p:cNvSpPr>
          <p:nvPr/>
        </p:nvSpPr>
        <p:spPr bwMode="auto">
          <a:xfrm>
            <a:off x="18001629" y="5172646"/>
            <a:ext cx="252413" cy="179388"/>
          </a:xfrm>
          <a:prstGeom prst="ellipse">
            <a:avLst/>
          </a:prstGeom>
          <a:noFill/>
          <a:ln w="19050" algn="in">
            <a:solidFill>
              <a:srgbClr val="0026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Oval 32"/>
          <p:cNvSpPr>
            <a:spLocks noChangeArrowheads="1"/>
          </p:cNvSpPr>
          <p:nvPr/>
        </p:nvSpPr>
        <p:spPr bwMode="auto">
          <a:xfrm>
            <a:off x="18292142" y="5172646"/>
            <a:ext cx="252412" cy="179388"/>
          </a:xfrm>
          <a:prstGeom prst="ellipse">
            <a:avLst/>
          </a:prstGeom>
          <a:noFill/>
          <a:ln w="19050" algn="in">
            <a:solidFill>
              <a:srgbClr val="0026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Oval 33"/>
          <p:cNvSpPr>
            <a:spLocks noChangeArrowheads="1"/>
          </p:cNvSpPr>
          <p:nvPr/>
        </p:nvSpPr>
        <p:spPr bwMode="auto">
          <a:xfrm>
            <a:off x="18584242" y="5172646"/>
            <a:ext cx="252412" cy="179388"/>
          </a:xfrm>
          <a:prstGeom prst="ellipse">
            <a:avLst/>
          </a:prstGeom>
          <a:noFill/>
          <a:ln w="19050" algn="in">
            <a:solidFill>
              <a:srgbClr val="0026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" name="Oval 34"/>
          <p:cNvSpPr>
            <a:spLocks noChangeArrowheads="1"/>
          </p:cNvSpPr>
          <p:nvPr/>
        </p:nvSpPr>
        <p:spPr bwMode="auto">
          <a:xfrm>
            <a:off x="18874754" y="5172646"/>
            <a:ext cx="252413" cy="179388"/>
          </a:xfrm>
          <a:prstGeom prst="ellipse">
            <a:avLst/>
          </a:prstGeom>
          <a:noFill/>
          <a:ln w="19050" algn="in">
            <a:solidFill>
              <a:srgbClr val="0026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Oval 35"/>
          <p:cNvSpPr>
            <a:spLocks noChangeArrowheads="1"/>
          </p:cNvSpPr>
          <p:nvPr/>
        </p:nvSpPr>
        <p:spPr bwMode="auto">
          <a:xfrm>
            <a:off x="19157329" y="5172646"/>
            <a:ext cx="250825" cy="179388"/>
          </a:xfrm>
          <a:prstGeom prst="ellipse">
            <a:avLst/>
          </a:prstGeom>
          <a:noFill/>
          <a:ln w="19050" algn="in">
            <a:solidFill>
              <a:srgbClr val="0026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Oval 36"/>
          <p:cNvSpPr>
            <a:spLocks noChangeArrowheads="1"/>
          </p:cNvSpPr>
          <p:nvPr/>
        </p:nvSpPr>
        <p:spPr bwMode="auto">
          <a:xfrm>
            <a:off x="19447842" y="5172646"/>
            <a:ext cx="250825" cy="179388"/>
          </a:xfrm>
          <a:prstGeom prst="ellipse">
            <a:avLst/>
          </a:prstGeom>
          <a:noFill/>
          <a:ln w="19050" algn="in">
            <a:solidFill>
              <a:srgbClr val="0026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4" name="Oval 37"/>
          <p:cNvSpPr>
            <a:spLocks noChangeArrowheads="1"/>
          </p:cNvSpPr>
          <p:nvPr/>
        </p:nvSpPr>
        <p:spPr bwMode="auto">
          <a:xfrm>
            <a:off x="19735179" y="5172646"/>
            <a:ext cx="252413" cy="179388"/>
          </a:xfrm>
          <a:prstGeom prst="ellipse">
            <a:avLst/>
          </a:prstGeom>
          <a:noFill/>
          <a:ln w="19050" algn="in">
            <a:solidFill>
              <a:srgbClr val="0026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5" name="Rectangle 38"/>
          <p:cNvSpPr>
            <a:spLocks noChangeArrowheads="1"/>
          </p:cNvSpPr>
          <p:nvPr/>
        </p:nvSpPr>
        <p:spPr bwMode="auto">
          <a:xfrm>
            <a:off x="1013791" y="4346299"/>
            <a:ext cx="19497675" cy="1851026"/>
          </a:xfrm>
          <a:prstGeom prst="rect">
            <a:avLst/>
          </a:prstGeom>
          <a:noFill/>
          <a:ln w="9525" algn="in">
            <a:solidFill>
              <a:srgbClr val="00338D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BD7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6" name="Oval 39"/>
          <p:cNvSpPr>
            <a:spLocks noChangeArrowheads="1"/>
          </p:cNvSpPr>
          <p:nvPr/>
        </p:nvSpPr>
        <p:spPr bwMode="auto">
          <a:xfrm>
            <a:off x="20025692" y="5172646"/>
            <a:ext cx="252412" cy="179388"/>
          </a:xfrm>
          <a:prstGeom prst="ellipse">
            <a:avLst/>
          </a:prstGeom>
          <a:noFill/>
          <a:ln w="19050" algn="in">
            <a:solidFill>
              <a:srgbClr val="0026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8" name="Oval 43"/>
          <p:cNvSpPr>
            <a:spLocks noChangeArrowheads="1"/>
          </p:cNvSpPr>
          <p:nvPr/>
        </p:nvSpPr>
        <p:spPr bwMode="auto">
          <a:xfrm>
            <a:off x="3564608" y="4636571"/>
            <a:ext cx="506080" cy="422296"/>
          </a:xfrm>
          <a:prstGeom prst="ellipse">
            <a:avLst/>
          </a:prstGeom>
          <a:noFill/>
          <a:ln w="19050" algn="in">
            <a:solidFill>
              <a:srgbClr val="C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accent2"/>
              </a:solidFill>
            </a:endParaRPr>
          </a:p>
        </p:txBody>
      </p:sp>
      <p:sp>
        <p:nvSpPr>
          <p:cNvPr id="1033" name="Text Box 46"/>
          <p:cNvSpPr txBox="1">
            <a:spLocks noChangeArrowheads="1"/>
          </p:cNvSpPr>
          <p:nvPr/>
        </p:nvSpPr>
        <p:spPr bwMode="auto">
          <a:xfrm>
            <a:off x="1200321" y="5074168"/>
            <a:ext cx="2168131" cy="33246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576" tIns="576" rIns="576" bIns="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3200" b="1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Calibri" pitchFamily="34" charset="0"/>
                <a:cs typeface="Arial" pitchFamily="34" charset="0"/>
              </a:rPr>
              <a:t>Project </a:t>
            </a:r>
            <a:r>
              <a:rPr lang="en-GB" altLang="en-US" sz="3200" b="1" dirty="0">
                <a:solidFill>
                  <a:schemeClr val="accent2"/>
                </a:solidFill>
                <a:latin typeface="Calibri" pitchFamily="34" charset="0"/>
                <a:cs typeface="Arial" pitchFamily="34" charset="0"/>
              </a:rPr>
              <a:t>track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Text Box 56"/>
          <p:cNvSpPr txBox="1">
            <a:spLocks noChangeArrowheads="1"/>
          </p:cNvSpPr>
          <p:nvPr/>
        </p:nvSpPr>
        <p:spPr bwMode="auto">
          <a:xfrm>
            <a:off x="15266385" y="5022207"/>
            <a:ext cx="2016125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576" tIns="576" rIns="576" bIns="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Space related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Text Box 57"/>
          <p:cNvSpPr txBox="1">
            <a:spLocks noChangeArrowheads="1"/>
          </p:cNvSpPr>
          <p:nvPr/>
        </p:nvSpPr>
        <p:spPr bwMode="auto">
          <a:xfrm>
            <a:off x="14294966" y="4482803"/>
            <a:ext cx="29511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576" tIns="576" rIns="576" bIns="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Sustainability related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Text Box 58"/>
          <p:cNvSpPr txBox="1">
            <a:spLocks noChangeArrowheads="1"/>
          </p:cNvSpPr>
          <p:nvPr/>
        </p:nvSpPr>
        <p:spPr bwMode="auto">
          <a:xfrm>
            <a:off x="1147141" y="3614462"/>
            <a:ext cx="3203575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2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Surname and Name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Text Box 59"/>
          <p:cNvSpPr txBox="1">
            <a:spLocks noChangeArrowheads="1"/>
          </p:cNvSpPr>
          <p:nvPr/>
        </p:nvSpPr>
        <p:spPr bwMode="auto">
          <a:xfrm>
            <a:off x="4328332" y="3572393"/>
            <a:ext cx="3357562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Student / Professional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5" name="Oval 60"/>
          <p:cNvSpPr>
            <a:spLocks noChangeArrowheads="1"/>
          </p:cNvSpPr>
          <p:nvPr/>
        </p:nvSpPr>
        <p:spPr bwMode="auto">
          <a:xfrm>
            <a:off x="17401852" y="4590753"/>
            <a:ext cx="250825" cy="179388"/>
          </a:xfrm>
          <a:prstGeom prst="ellipse">
            <a:avLst/>
          </a:prstGeom>
          <a:noFill/>
          <a:ln w="19050" algn="in">
            <a:solidFill>
              <a:srgbClr val="0026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6" name="Oval 61"/>
          <p:cNvSpPr>
            <a:spLocks noChangeArrowheads="1"/>
          </p:cNvSpPr>
          <p:nvPr/>
        </p:nvSpPr>
        <p:spPr bwMode="auto">
          <a:xfrm>
            <a:off x="17692364" y="4590753"/>
            <a:ext cx="250825" cy="179388"/>
          </a:xfrm>
          <a:prstGeom prst="ellipse">
            <a:avLst/>
          </a:prstGeom>
          <a:noFill/>
          <a:ln w="19050" algn="in">
            <a:solidFill>
              <a:srgbClr val="0026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7" name="Oval 62"/>
          <p:cNvSpPr>
            <a:spLocks noChangeArrowheads="1"/>
          </p:cNvSpPr>
          <p:nvPr/>
        </p:nvSpPr>
        <p:spPr bwMode="auto">
          <a:xfrm>
            <a:off x="17992402" y="4590753"/>
            <a:ext cx="252412" cy="179388"/>
          </a:xfrm>
          <a:prstGeom prst="ellipse">
            <a:avLst/>
          </a:prstGeom>
          <a:noFill/>
          <a:ln w="19050" algn="in">
            <a:solidFill>
              <a:srgbClr val="0026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8" name="Oval 63"/>
          <p:cNvSpPr>
            <a:spLocks noChangeArrowheads="1"/>
          </p:cNvSpPr>
          <p:nvPr/>
        </p:nvSpPr>
        <p:spPr bwMode="auto">
          <a:xfrm>
            <a:off x="18284502" y="4590753"/>
            <a:ext cx="250825" cy="179388"/>
          </a:xfrm>
          <a:prstGeom prst="ellipse">
            <a:avLst/>
          </a:prstGeom>
          <a:noFill/>
          <a:ln w="19050" algn="in">
            <a:solidFill>
              <a:srgbClr val="0026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0" name="Oval 64"/>
          <p:cNvSpPr>
            <a:spLocks noChangeArrowheads="1"/>
          </p:cNvSpPr>
          <p:nvPr/>
        </p:nvSpPr>
        <p:spPr bwMode="auto">
          <a:xfrm>
            <a:off x="18576602" y="4590753"/>
            <a:ext cx="250825" cy="179388"/>
          </a:xfrm>
          <a:prstGeom prst="ellipse">
            <a:avLst/>
          </a:prstGeom>
          <a:noFill/>
          <a:ln w="19050" algn="in">
            <a:solidFill>
              <a:srgbClr val="0026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2" name="Oval 65"/>
          <p:cNvSpPr>
            <a:spLocks noChangeArrowheads="1"/>
          </p:cNvSpPr>
          <p:nvPr/>
        </p:nvSpPr>
        <p:spPr bwMode="auto">
          <a:xfrm>
            <a:off x="18867114" y="4590753"/>
            <a:ext cx="250825" cy="179388"/>
          </a:xfrm>
          <a:prstGeom prst="ellipse">
            <a:avLst/>
          </a:prstGeom>
          <a:noFill/>
          <a:ln w="19050" algn="in">
            <a:solidFill>
              <a:srgbClr val="0026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3" name="Oval 66"/>
          <p:cNvSpPr>
            <a:spLocks noChangeArrowheads="1"/>
          </p:cNvSpPr>
          <p:nvPr/>
        </p:nvSpPr>
        <p:spPr bwMode="auto">
          <a:xfrm>
            <a:off x="19148102" y="4590753"/>
            <a:ext cx="252412" cy="179388"/>
          </a:xfrm>
          <a:prstGeom prst="ellipse">
            <a:avLst/>
          </a:prstGeom>
          <a:noFill/>
          <a:ln w="19050" algn="in">
            <a:solidFill>
              <a:srgbClr val="0026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4" name="Oval 67"/>
          <p:cNvSpPr>
            <a:spLocks noChangeArrowheads="1"/>
          </p:cNvSpPr>
          <p:nvPr/>
        </p:nvSpPr>
        <p:spPr bwMode="auto">
          <a:xfrm>
            <a:off x="19438614" y="4590753"/>
            <a:ext cx="252413" cy="179388"/>
          </a:xfrm>
          <a:prstGeom prst="ellipse">
            <a:avLst/>
          </a:prstGeom>
          <a:noFill/>
          <a:ln w="19050" algn="in">
            <a:solidFill>
              <a:srgbClr val="0026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6" name="Oval 69"/>
          <p:cNvSpPr>
            <a:spLocks noChangeArrowheads="1"/>
          </p:cNvSpPr>
          <p:nvPr/>
        </p:nvSpPr>
        <p:spPr bwMode="auto">
          <a:xfrm>
            <a:off x="20018052" y="4590753"/>
            <a:ext cx="252412" cy="179388"/>
          </a:xfrm>
          <a:prstGeom prst="ellipse">
            <a:avLst/>
          </a:prstGeom>
          <a:noFill/>
          <a:ln w="19050" algn="in">
            <a:solidFill>
              <a:srgbClr val="0026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7" name="Text Box 70"/>
          <p:cNvSpPr txBox="1">
            <a:spLocks noChangeArrowheads="1"/>
          </p:cNvSpPr>
          <p:nvPr/>
        </p:nvSpPr>
        <p:spPr bwMode="auto">
          <a:xfrm>
            <a:off x="14995747" y="5598096"/>
            <a:ext cx="2124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576" tIns="576" rIns="576" bIns="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Feasability level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8" name="Oval 71"/>
          <p:cNvSpPr>
            <a:spLocks noChangeArrowheads="1"/>
          </p:cNvSpPr>
          <p:nvPr/>
        </p:nvSpPr>
        <p:spPr bwMode="auto">
          <a:xfrm>
            <a:off x="17408747" y="5706046"/>
            <a:ext cx="252412" cy="179388"/>
          </a:xfrm>
          <a:prstGeom prst="ellipse">
            <a:avLst/>
          </a:prstGeom>
          <a:noFill/>
          <a:ln w="19050" algn="in">
            <a:solidFill>
              <a:srgbClr val="0026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9" name="Oval 72"/>
          <p:cNvSpPr>
            <a:spLocks noChangeArrowheads="1"/>
          </p:cNvSpPr>
          <p:nvPr/>
        </p:nvSpPr>
        <p:spPr bwMode="auto">
          <a:xfrm>
            <a:off x="17700847" y="5706046"/>
            <a:ext cx="250825" cy="179388"/>
          </a:xfrm>
          <a:prstGeom prst="ellipse">
            <a:avLst/>
          </a:prstGeom>
          <a:noFill/>
          <a:ln w="19050" algn="in">
            <a:solidFill>
              <a:srgbClr val="0026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60" name="Oval 73"/>
          <p:cNvSpPr>
            <a:spLocks noChangeArrowheads="1"/>
          </p:cNvSpPr>
          <p:nvPr/>
        </p:nvSpPr>
        <p:spPr bwMode="auto">
          <a:xfrm>
            <a:off x="18000884" y="5706046"/>
            <a:ext cx="252413" cy="179388"/>
          </a:xfrm>
          <a:prstGeom prst="ellipse">
            <a:avLst/>
          </a:prstGeom>
          <a:noFill/>
          <a:ln w="19050" algn="in">
            <a:solidFill>
              <a:srgbClr val="0026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61" name="Oval 74"/>
          <p:cNvSpPr>
            <a:spLocks noChangeArrowheads="1"/>
          </p:cNvSpPr>
          <p:nvPr/>
        </p:nvSpPr>
        <p:spPr bwMode="auto">
          <a:xfrm>
            <a:off x="18291397" y="5706046"/>
            <a:ext cx="252412" cy="179388"/>
          </a:xfrm>
          <a:prstGeom prst="ellipse">
            <a:avLst/>
          </a:prstGeom>
          <a:noFill/>
          <a:ln w="19050" algn="in">
            <a:solidFill>
              <a:srgbClr val="0026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62" name="Oval 75"/>
          <p:cNvSpPr>
            <a:spLocks noChangeArrowheads="1"/>
          </p:cNvSpPr>
          <p:nvPr/>
        </p:nvSpPr>
        <p:spPr bwMode="auto">
          <a:xfrm>
            <a:off x="18583497" y="5706046"/>
            <a:ext cx="252412" cy="179388"/>
          </a:xfrm>
          <a:prstGeom prst="ellipse">
            <a:avLst/>
          </a:prstGeom>
          <a:noFill/>
          <a:ln w="19050" algn="in">
            <a:solidFill>
              <a:srgbClr val="0026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63" name="Oval 76"/>
          <p:cNvSpPr>
            <a:spLocks noChangeArrowheads="1"/>
          </p:cNvSpPr>
          <p:nvPr/>
        </p:nvSpPr>
        <p:spPr bwMode="auto">
          <a:xfrm>
            <a:off x="18874009" y="5706046"/>
            <a:ext cx="252413" cy="179388"/>
          </a:xfrm>
          <a:prstGeom prst="ellipse">
            <a:avLst/>
          </a:prstGeom>
          <a:noFill/>
          <a:ln w="19050" algn="in">
            <a:solidFill>
              <a:srgbClr val="0026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67" name="Oval 77"/>
          <p:cNvSpPr>
            <a:spLocks noChangeArrowheads="1"/>
          </p:cNvSpPr>
          <p:nvPr/>
        </p:nvSpPr>
        <p:spPr bwMode="auto">
          <a:xfrm>
            <a:off x="19156584" y="5706046"/>
            <a:ext cx="252413" cy="179388"/>
          </a:xfrm>
          <a:prstGeom prst="ellipse">
            <a:avLst/>
          </a:prstGeom>
          <a:noFill/>
          <a:ln w="19050" algn="in">
            <a:solidFill>
              <a:srgbClr val="0026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68" name="Oval 78"/>
          <p:cNvSpPr>
            <a:spLocks noChangeArrowheads="1"/>
          </p:cNvSpPr>
          <p:nvPr/>
        </p:nvSpPr>
        <p:spPr bwMode="auto">
          <a:xfrm>
            <a:off x="19447097" y="5706046"/>
            <a:ext cx="252412" cy="179388"/>
          </a:xfrm>
          <a:prstGeom prst="ellipse">
            <a:avLst/>
          </a:prstGeom>
          <a:noFill/>
          <a:ln w="19050" algn="in">
            <a:solidFill>
              <a:srgbClr val="0026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69" name="Oval 79"/>
          <p:cNvSpPr>
            <a:spLocks noChangeArrowheads="1"/>
          </p:cNvSpPr>
          <p:nvPr/>
        </p:nvSpPr>
        <p:spPr bwMode="auto">
          <a:xfrm>
            <a:off x="19736022" y="5706046"/>
            <a:ext cx="250825" cy="179388"/>
          </a:xfrm>
          <a:prstGeom prst="ellipse">
            <a:avLst/>
          </a:prstGeom>
          <a:noFill/>
          <a:ln w="19050" algn="in">
            <a:solidFill>
              <a:srgbClr val="0026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70" name="Oval 80"/>
          <p:cNvSpPr>
            <a:spLocks noChangeArrowheads="1"/>
          </p:cNvSpPr>
          <p:nvPr/>
        </p:nvSpPr>
        <p:spPr bwMode="auto">
          <a:xfrm>
            <a:off x="20026534" y="5706046"/>
            <a:ext cx="250825" cy="179388"/>
          </a:xfrm>
          <a:prstGeom prst="ellipse">
            <a:avLst/>
          </a:prstGeom>
          <a:noFill/>
          <a:ln w="19050" algn="in">
            <a:solidFill>
              <a:srgbClr val="0026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71" name="Text Box 81"/>
          <p:cNvSpPr txBox="1">
            <a:spLocks noChangeArrowheads="1"/>
          </p:cNvSpPr>
          <p:nvPr/>
        </p:nvSpPr>
        <p:spPr bwMode="auto">
          <a:xfrm>
            <a:off x="15147353" y="15462510"/>
            <a:ext cx="3944938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549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alibri" pitchFamily="34" charset="0"/>
                <a:cs typeface="Arial" pitchFamily="34" charset="0"/>
              </a:rPr>
              <a:t>Picture’s caption  : Calibri italic  / size  18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 Box 56">
            <a:extLst>
              <a:ext uri="{FF2B5EF4-FFF2-40B4-BE49-F238E27FC236}">
                <a16:creationId xmlns:a16="http://schemas.microsoft.com/office/drawing/2014/main" id="{D55F4B8D-B905-B5DD-045A-39748E47A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8421" y="4554811"/>
            <a:ext cx="5242851" cy="601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576" tIns="576" rIns="576" bIns="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3200" b="1" dirty="0">
                <a:solidFill>
                  <a:schemeClr val="accent2"/>
                </a:solidFill>
                <a:latin typeface="Calibri" pitchFamily="34" charset="0"/>
                <a:cs typeface="Arial" pitchFamily="34" charset="0"/>
              </a:rPr>
              <a:t>Research &amp; Development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val 69">
            <a:extLst>
              <a:ext uri="{FF2B5EF4-FFF2-40B4-BE49-F238E27FC236}">
                <a16:creationId xmlns:a16="http://schemas.microsoft.com/office/drawing/2014/main" id="{7E2798E7-791C-5344-3240-C37D9E6F1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66408" y="4591447"/>
            <a:ext cx="252412" cy="179388"/>
          </a:xfrm>
          <a:prstGeom prst="ellipse">
            <a:avLst/>
          </a:prstGeom>
          <a:noFill/>
          <a:ln w="19050" algn="in">
            <a:solidFill>
              <a:srgbClr val="0026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Oval 43">
            <a:extLst>
              <a:ext uri="{FF2B5EF4-FFF2-40B4-BE49-F238E27FC236}">
                <a16:creationId xmlns:a16="http://schemas.microsoft.com/office/drawing/2014/main" id="{4DFA54F1-889A-51A4-7784-1FFEE4B58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2584" y="5572675"/>
            <a:ext cx="506080" cy="422296"/>
          </a:xfrm>
          <a:prstGeom prst="ellipse">
            <a:avLst/>
          </a:prstGeom>
          <a:noFill/>
          <a:ln w="19050" algn="in">
            <a:solidFill>
              <a:srgbClr val="C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accent2"/>
              </a:solidFill>
            </a:endParaRPr>
          </a:p>
        </p:txBody>
      </p:sp>
      <p:sp>
        <p:nvSpPr>
          <p:cNvPr id="33" name="Text Box 56">
            <a:extLst>
              <a:ext uri="{FF2B5EF4-FFF2-40B4-BE49-F238E27FC236}">
                <a16:creationId xmlns:a16="http://schemas.microsoft.com/office/drawing/2014/main" id="{E701E9C9-1930-39BE-3054-1FB08C422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5788" y="5494908"/>
            <a:ext cx="5242851" cy="601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576" tIns="576" rIns="576" bIns="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3200" b="1" dirty="0">
                <a:solidFill>
                  <a:schemeClr val="accent2"/>
                </a:solidFill>
                <a:latin typeface="Calibri" pitchFamily="34" charset="0"/>
                <a:cs typeface="Arial" pitchFamily="34" charset="0"/>
              </a:rPr>
              <a:t>Business Development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9" name="Picture 38" descr="A black and white logo&#10;&#10;AI-generated content may be incorrect.">
            <a:extLst>
              <a:ext uri="{FF2B5EF4-FFF2-40B4-BE49-F238E27FC236}">
                <a16:creationId xmlns:a16="http://schemas.microsoft.com/office/drawing/2014/main" id="{C505D9CC-4200-543B-0A8F-F26D4C1BBB5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1154" y="3255350"/>
            <a:ext cx="2255746" cy="966229"/>
          </a:xfrm>
          <a:prstGeom prst="rect">
            <a:avLst/>
          </a:prstGeom>
        </p:spPr>
      </p:pic>
      <p:sp>
        <p:nvSpPr>
          <p:cNvPr id="40" name="Text Box 26">
            <a:extLst>
              <a:ext uri="{FF2B5EF4-FFF2-40B4-BE49-F238E27FC236}">
                <a16:creationId xmlns:a16="http://schemas.microsoft.com/office/drawing/2014/main" id="{7CE4A945-F9E3-39F1-5CC3-C61368002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70076" y="26360600"/>
            <a:ext cx="5941390" cy="2388899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in">
            <a:solidFill>
              <a:srgbClr val="00338D"/>
            </a:solidFill>
            <a:prstDash val="dash"/>
            <a:miter lim="800000"/>
            <a:headEnd/>
            <a:tailEnd/>
          </a:ln>
          <a:effectLst/>
        </p:spPr>
        <p:txBody>
          <a:bodyPr vert="horz" wrap="square" lIns="180000" tIns="180000" rIns="180000" bIns="180000" numCol="1" anchor="t" anchorCtr="0" compatLnSpc="1">
            <a:prstTxWarp prst="textNoShape">
              <a:avLst/>
            </a:prstTxWarp>
          </a:bodyPr>
          <a:lstStyle/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fr-FR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Sources 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/ size </a:t>
            </a:r>
            <a:r>
              <a:rPr lang="en-GB" altLang="en-US" sz="1800" dirty="0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18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-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lang="en-GB" altLang="en-US" sz="1800" dirty="0" err="1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xox</a:t>
            </a:r>
            <a:r>
              <a:rPr lang="en-GB" altLang="en-US" sz="1800" dirty="0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GB" altLang="en-US" sz="1800" dirty="0" err="1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xoxox</a:t>
            </a:r>
            <a:r>
              <a:rPr lang="en-GB" altLang="en-US" sz="1800" dirty="0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GB" altLang="en-US" sz="1800" dirty="0" err="1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xox</a:t>
            </a:r>
            <a:endParaRPr lang="en-GB" altLang="en-US" sz="1800" dirty="0">
              <a:solidFill>
                <a:srgbClr val="002664"/>
              </a:solidFill>
              <a:latin typeface="Calibri" pitchFamily="34" charset="0"/>
              <a:cs typeface="Arial" pitchFamily="34" charset="0"/>
            </a:endParaRP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lang="en-GB" altLang="en-US" sz="1800" dirty="0" err="1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xox</a:t>
            </a:r>
            <a:r>
              <a:rPr lang="en-GB" altLang="en-US" sz="1800" dirty="0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GB" altLang="en-US" sz="1800" dirty="0" err="1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xoxox</a:t>
            </a:r>
            <a:r>
              <a:rPr lang="en-GB" altLang="en-US" sz="1800" dirty="0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GB" altLang="en-US" sz="1800" dirty="0" err="1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xox</a:t>
            </a:r>
            <a:r>
              <a:rPr lang="en-GB" altLang="en-US" sz="1800" dirty="0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lang="en-GB" altLang="en-US" sz="1800" dirty="0" err="1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xox</a:t>
            </a:r>
            <a:r>
              <a:rPr lang="en-GB" altLang="en-US" sz="1800" dirty="0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GB" altLang="en-US" sz="1800" dirty="0" err="1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xoxox</a:t>
            </a:r>
            <a:r>
              <a:rPr lang="en-GB" altLang="en-US" sz="1800" dirty="0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GB" altLang="en-US" sz="1800" dirty="0" err="1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xox</a:t>
            </a:r>
            <a:endParaRPr lang="en-GB" altLang="en-US" sz="1800" dirty="0">
              <a:solidFill>
                <a:srgbClr val="002664"/>
              </a:solidFill>
              <a:latin typeface="Calibri" pitchFamily="34" charset="0"/>
              <a:cs typeface="Arial" pitchFamily="34" charset="0"/>
            </a:endParaRP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xoxoxoxox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altLang="en-US" sz="1800" b="0" i="0" u="none" strike="noStrike" cap="none" normalizeH="0" baseline="0" dirty="0" err="1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xoxox</a:t>
            </a:r>
            <a: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002664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lang="en-GB" altLang="en-US" sz="1800" dirty="0" err="1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xox</a:t>
            </a:r>
            <a:r>
              <a:rPr lang="en-GB" altLang="en-US" sz="1800" dirty="0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GB" altLang="en-US" sz="1800" dirty="0" err="1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xoxox</a:t>
            </a:r>
            <a:r>
              <a:rPr lang="en-GB" altLang="en-US" sz="1800" dirty="0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GB" altLang="en-US" sz="1800" dirty="0" err="1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xox</a:t>
            </a:r>
            <a:r>
              <a:rPr lang="en-GB" altLang="en-US" sz="1800" dirty="0">
                <a:solidFill>
                  <a:srgbClr val="002664"/>
                </a:solidFill>
                <a:latin typeface="Calibri" pitchFamily="34" charset="0"/>
                <a:cs typeface="Arial" pitchFamily="34" charset="0"/>
              </a:rPr>
              <a:t> </a:t>
            </a:r>
            <a:endParaRPr lang="en-US" altLang="en-US" sz="1800" dirty="0">
              <a:solidFill>
                <a:srgbClr val="002664"/>
              </a:solidFill>
              <a:latin typeface="Calibri" pitchFamily="34" charset="0"/>
              <a:cs typeface="Arial" pitchFamily="34" charset="0"/>
            </a:endParaRP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endParaRPr lang="en-US" altLang="en-US" sz="1800" dirty="0">
              <a:solidFill>
                <a:srgbClr val="002664"/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564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543AF29D8C3F4187ABFC4FA9772B2F" ma:contentTypeVersion="20" ma:contentTypeDescription="Create a new document." ma:contentTypeScope="" ma:versionID="19a540078c6951640dd04644d3258e28">
  <xsd:schema xmlns:xsd="http://www.w3.org/2001/XMLSchema" xmlns:xs="http://www.w3.org/2001/XMLSchema" xmlns:p="http://schemas.microsoft.com/office/2006/metadata/properties" xmlns:ns1="http://schemas.microsoft.com/sharepoint/v3" xmlns:ns2="1f367605-3847-45b8-a177-6179c5eb885d" xmlns:ns3="a58bf668-62ba-4294-b47e-e489d5d86baa" targetNamespace="http://schemas.microsoft.com/office/2006/metadata/properties" ma:root="true" ma:fieldsID="f2256873f6baa8b617251c4705a9e917" ns1:_="" ns2:_="" ns3:_="">
    <xsd:import namespace="http://schemas.microsoft.com/sharepoint/v3"/>
    <xsd:import namespace="1f367605-3847-45b8-a177-6179c5eb885d"/>
    <xsd:import namespace="a58bf668-62ba-4294-b47e-e489d5d86b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367605-3847-45b8-a177-6179c5eb88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688d343-e684-46db-b94f-a4cae8ed1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8bf668-62ba-4294-b47e-e489d5d86ba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80486f8-273a-4262-9438-106d0b4613c5}" ma:internalName="TaxCatchAll" ma:showField="CatchAllData" ma:web="a58bf668-62ba-4294-b47e-e489d5d86b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1f367605-3847-45b8-a177-6179c5eb885d">
      <Terms xmlns="http://schemas.microsoft.com/office/infopath/2007/PartnerControls"/>
    </lcf76f155ced4ddcb4097134ff3c332f>
    <TaxCatchAll xmlns="a58bf668-62ba-4294-b47e-e489d5d86baa" xsi:nil="true"/>
  </documentManagement>
</p:properties>
</file>

<file path=customXml/itemProps1.xml><?xml version="1.0" encoding="utf-8"?>
<ds:datastoreItem xmlns:ds="http://schemas.openxmlformats.org/officeDocument/2006/customXml" ds:itemID="{6BF6BE84-8BDC-4ECE-8A5A-714FBC25D784}"/>
</file>

<file path=customXml/itemProps2.xml><?xml version="1.0" encoding="utf-8"?>
<ds:datastoreItem xmlns:ds="http://schemas.openxmlformats.org/officeDocument/2006/customXml" ds:itemID="{01D4E0EC-A839-4285-A648-97DFC1B1D4B5}"/>
</file>

<file path=customXml/itemProps3.xml><?xml version="1.0" encoding="utf-8"?>
<ds:datastoreItem xmlns:ds="http://schemas.openxmlformats.org/officeDocument/2006/customXml" ds:itemID="{B5D9FE89-D9E3-4397-9B70-DD070D785BA0}"/>
</file>

<file path=docMetadata/LabelInfo.xml><?xml version="1.0" encoding="utf-8"?>
<clbl:labelList xmlns:clbl="http://schemas.microsoft.com/office/2020/mipLabelMetadata">
  <clbl:label id="{3976fa30-1907-4356-8241-62ea5e1c0256}" enabled="1" method="Standard" siteId="{9a5cacd0-2bef-4dd7-ac5c-7ebe1f54f495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954</Words>
  <Application>Microsoft Office PowerPoint</Application>
  <PresentationFormat>Custom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Garamond</vt:lpstr>
      <vt:lpstr>Office Theme</vt:lpstr>
      <vt:lpstr>PowerPoint Presentation</vt:lpstr>
    </vt:vector>
  </TitlesOfParts>
  <Company>European Space Agency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Ariane Bouilly</dc:creator>
  <cp:lastModifiedBy>Marion Mirailles</cp:lastModifiedBy>
  <cp:revision>2</cp:revision>
  <dcterms:created xsi:type="dcterms:W3CDTF">2017-01-16T16:03:03Z</dcterms:created>
  <dcterms:modified xsi:type="dcterms:W3CDTF">2025-03-10T10:30:49Z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0x010100AA543AF29D8C3F4187ABFC4FA9772B2F</vt:lpwstr>
  </property>
</Properties>
</file>